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arlow Condensed Bold" charset="1" panose="00000806000000000000"/>
      <p:regular r:id="rId14"/>
    </p:embeddedFont>
    <p:embeddedFont>
      <p:font typeface="Open Sans Bold" charset="1" panose="00000000000000000000"/>
      <p:regular r:id="rId15"/>
    </p:embeddedFont>
    <p:embeddedFont>
      <p:font typeface="Barlow Condensed" charset="1" panose="00000506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2.png" Type="http://schemas.openxmlformats.org/officeDocument/2006/relationships/image"/><Relationship Id="rId7" Target="../media/image4.png" Type="http://schemas.openxmlformats.org/officeDocument/2006/relationships/image"/><Relationship Id="rId8" Target="https://github.com/Ahmed-Esso/WillItRain-Youthify?tab=readme-ov-file" TargetMode="External" Type="http://schemas.openxmlformats.org/officeDocument/2006/relationships/hyperlink"/><Relationship Id="rId9" Target="https://willitrain-youthify.streamlit.app"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3284182"/>
            <a:ext cx="16230600" cy="2472055"/>
          </a:xfrm>
          <a:prstGeom prst="rect">
            <a:avLst/>
          </a:prstGeom>
        </p:spPr>
        <p:txBody>
          <a:bodyPr anchor="t" rtlCol="false" tIns="0" lIns="0" bIns="0" rIns="0">
            <a:spAutoFit/>
          </a:bodyPr>
          <a:lstStyle/>
          <a:p>
            <a:pPr algn="ctr">
              <a:lnSpc>
                <a:spcPts val="3919"/>
              </a:lnSpc>
            </a:pPr>
            <a:r>
              <a:rPr lang="en-US" b="true" sz="2799">
                <a:solidFill>
                  <a:srgbClr val="FFFFFF"/>
                </a:solidFill>
                <a:latin typeface="Barlow Condensed Bold"/>
                <a:ea typeface="Barlow Condensed Bold"/>
                <a:cs typeface="Barlow Condensed Bold"/>
                <a:sym typeface="Barlow Condensed Bold"/>
              </a:rPr>
              <a:t>LEADER  AHMED ESSAM AHMED </a:t>
            </a:r>
          </a:p>
          <a:p>
            <a:pPr algn="ctr">
              <a:lnSpc>
                <a:spcPts val="3919"/>
              </a:lnSpc>
            </a:pPr>
            <a:r>
              <a:rPr lang="en-US" b="true" sz="2799">
                <a:solidFill>
                  <a:srgbClr val="FFFFFF"/>
                </a:solidFill>
                <a:latin typeface="Barlow Condensed Bold"/>
                <a:ea typeface="Barlow Condensed Bold"/>
                <a:cs typeface="Barlow Condensed Bold"/>
                <a:sym typeface="Barlow Condensed Bold"/>
              </a:rPr>
              <a:t>MAYAR HANY RAFIK</a:t>
            </a:r>
          </a:p>
          <a:p>
            <a:pPr algn="ctr">
              <a:lnSpc>
                <a:spcPts val="3919"/>
              </a:lnSpc>
            </a:pPr>
            <a:r>
              <a:rPr lang="en-US" b="true" sz="2799">
                <a:solidFill>
                  <a:srgbClr val="FFFFFF"/>
                </a:solidFill>
                <a:latin typeface="Barlow Condensed Bold"/>
                <a:ea typeface="Barlow Condensed Bold"/>
                <a:cs typeface="Barlow Condensed Bold"/>
                <a:sym typeface="Barlow Condensed Bold"/>
              </a:rPr>
              <a:t>AHMED EHAB KAMEL</a:t>
            </a:r>
          </a:p>
          <a:p>
            <a:pPr algn="ctr">
              <a:lnSpc>
                <a:spcPts val="3919"/>
              </a:lnSpc>
            </a:pPr>
            <a:r>
              <a:rPr lang="en-US" b="true" sz="2799">
                <a:solidFill>
                  <a:srgbClr val="FFFFFF"/>
                </a:solidFill>
                <a:latin typeface="Barlow Condensed Bold"/>
                <a:ea typeface="Barlow Condensed Bold"/>
                <a:cs typeface="Barlow Condensed Bold"/>
                <a:sym typeface="Barlow Condensed Bold"/>
              </a:rPr>
              <a:t>ZIAD ABDEEN KAMAL</a:t>
            </a:r>
          </a:p>
          <a:p>
            <a:pPr algn="ctr">
              <a:lnSpc>
                <a:spcPts val="3919"/>
              </a:lnSpc>
              <a:spcBef>
                <a:spcPct val="0"/>
              </a:spcBef>
            </a:pPr>
            <a:r>
              <a:rPr lang="en-US" b="true" sz="2799">
                <a:solidFill>
                  <a:srgbClr val="FFFFFF"/>
                </a:solidFill>
                <a:latin typeface="Barlow Condensed Bold"/>
                <a:ea typeface="Barlow Condensed Bold"/>
                <a:cs typeface="Barlow Condensed Bold"/>
                <a:sym typeface="Barlow Condensed Bold"/>
              </a:rPr>
              <a:t>SEIF NOUR GHOLAM</a:t>
            </a:r>
          </a:p>
        </p:txBody>
      </p:sp>
      <p:sp>
        <p:nvSpPr>
          <p:cNvPr name="Freeform 4" id="4"/>
          <p:cNvSpPr/>
          <p:nvPr/>
        </p:nvSpPr>
        <p:spPr>
          <a:xfrm flipH="false" flipV="false" rot="0">
            <a:off x="2529197" y="3350857"/>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4222611" y="6318111"/>
            <a:ext cx="9842777" cy="9842777"/>
          </a:xfrm>
          <a:custGeom>
            <a:avLst/>
            <a:gdLst/>
            <a:ahLst/>
            <a:cxnLst/>
            <a:rect r="r" b="b" t="t" l="l"/>
            <a:pathLst>
              <a:path h="9842777" w="9842777">
                <a:moveTo>
                  <a:pt x="0" y="0"/>
                </a:moveTo>
                <a:lnTo>
                  <a:pt x="9842778" y="0"/>
                </a:lnTo>
                <a:lnTo>
                  <a:pt x="9842778" y="9842778"/>
                </a:lnTo>
                <a:lnTo>
                  <a:pt x="0" y="9842778"/>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
        <p:nvSpPr>
          <p:cNvPr name="TextBox 10" id="10"/>
          <p:cNvSpPr txBox="true"/>
          <p:nvPr/>
        </p:nvSpPr>
        <p:spPr>
          <a:xfrm rot="0">
            <a:off x="3565953" y="1333500"/>
            <a:ext cx="11156094" cy="1292857"/>
          </a:xfrm>
          <a:prstGeom prst="rect">
            <a:avLst/>
          </a:prstGeom>
        </p:spPr>
        <p:txBody>
          <a:bodyPr anchor="t" rtlCol="false" tIns="0" lIns="0" bIns="0" rIns="0">
            <a:spAutoFit/>
          </a:bodyPr>
          <a:lstStyle/>
          <a:p>
            <a:pPr algn="ctr">
              <a:lnSpc>
                <a:spcPts val="10640"/>
              </a:lnSpc>
              <a:spcBef>
                <a:spcPct val="0"/>
              </a:spcBef>
            </a:pPr>
            <a:r>
              <a:rPr lang="en-US" b="true" sz="7600" spc="6080">
                <a:solidFill>
                  <a:srgbClr val="FFFFFF"/>
                </a:solidFill>
                <a:latin typeface="Open Sans Bold"/>
                <a:ea typeface="Open Sans Bold"/>
                <a:cs typeface="Open Sans Bold"/>
                <a:sym typeface="Open Sans Bold"/>
              </a:rPr>
              <a:t>YOUTHIFY</a:t>
            </a:r>
          </a:p>
        </p:txBody>
      </p:sp>
      <p:sp>
        <p:nvSpPr>
          <p:cNvPr name="Freeform 11" id="11"/>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8093" y="1640056"/>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2934408" y="2729716"/>
            <a:ext cx="11778499" cy="4556283"/>
          </a:xfrm>
          <a:prstGeom prst="rect">
            <a:avLst/>
          </a:prstGeom>
        </p:spPr>
        <p:txBody>
          <a:bodyPr anchor="t" rtlCol="false" tIns="0" lIns="0" bIns="0" rIns="0">
            <a:spAutoFit/>
          </a:bodyPr>
          <a:lstStyle/>
          <a:p>
            <a:pPr algn="ctr">
              <a:lnSpc>
                <a:spcPts val="17908"/>
              </a:lnSpc>
            </a:pPr>
            <a:r>
              <a:rPr lang="en-US" b="true" sz="15306">
                <a:solidFill>
                  <a:srgbClr val="FFFFFF"/>
                </a:solidFill>
                <a:latin typeface="Barlow Condensed Bold"/>
                <a:ea typeface="Barlow Condensed Bold"/>
                <a:cs typeface="Barlow Condensed Bold"/>
                <a:sym typeface="Barlow Condensed Bold"/>
              </a:rPr>
              <a:t>W</a:t>
            </a:r>
            <a:r>
              <a:rPr lang="en-US" b="true" sz="15306">
                <a:solidFill>
                  <a:srgbClr val="18A1A2"/>
                </a:solidFill>
                <a:latin typeface="Barlow Condensed Bold"/>
                <a:ea typeface="Barlow Condensed Bold"/>
                <a:cs typeface="Barlow Condensed Bold"/>
                <a:sym typeface="Barlow Condensed Bold"/>
              </a:rPr>
              <a:t>I</a:t>
            </a:r>
            <a:r>
              <a:rPr lang="en-US" b="true" sz="15306">
                <a:solidFill>
                  <a:srgbClr val="FFFFFF"/>
                </a:solidFill>
                <a:latin typeface="Barlow Condensed Bold"/>
                <a:ea typeface="Barlow Condensed Bold"/>
                <a:cs typeface="Barlow Condensed Bold"/>
                <a:sym typeface="Barlow Condensed Bold"/>
              </a:rPr>
              <a:t>LL IT RAIN ON MY PARADE</a:t>
            </a:r>
            <a:r>
              <a:rPr lang="en-US" b="true" sz="15306">
                <a:solidFill>
                  <a:srgbClr val="18A1A2"/>
                </a:solidFill>
                <a:latin typeface="Barlow Condensed Bold"/>
                <a:ea typeface="Barlow Condensed Bold"/>
                <a:cs typeface="Barlow Condensed Bold"/>
                <a:sym typeface="Barlow Condensed Bold"/>
              </a:rPr>
              <a:t>?</a:t>
            </a:r>
          </a:p>
        </p:txBody>
      </p:sp>
      <p:sp>
        <p:nvSpPr>
          <p:cNvPr name="TextBox 8" id="8"/>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
        <p:nvSpPr>
          <p:cNvPr name="Freeform 9" id="9"/>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941707" y="1345293"/>
            <a:ext cx="17883413" cy="178834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1890289"/>
            <a:ext cx="8396711" cy="839671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3"/>
              <a:stretch>
                <a:fillRect l="-38888" t="0" r="-38888" b="0"/>
              </a:stretch>
            </a:blipFill>
          </p:spPr>
        </p:sp>
      </p:grpSp>
      <p:sp>
        <p:nvSpPr>
          <p:cNvPr name="Freeform 11" id="11"/>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4"/>
            <a:stretch>
              <a:fillRect l="0" t="0" r="0" b="0"/>
            </a:stretch>
          </a:blipFill>
        </p:spPr>
      </p:sp>
      <p:sp>
        <p:nvSpPr>
          <p:cNvPr name="TextBox 12" id="12"/>
          <p:cNvSpPr txBox="true"/>
          <p:nvPr/>
        </p:nvSpPr>
        <p:spPr>
          <a:xfrm rot="0">
            <a:off x="8059985" y="1038225"/>
            <a:ext cx="7677090" cy="1004226"/>
          </a:xfrm>
          <a:prstGeom prst="rect">
            <a:avLst/>
          </a:prstGeom>
        </p:spPr>
        <p:txBody>
          <a:bodyPr anchor="t" rtlCol="false" tIns="0" lIns="0" bIns="0" rIns="0">
            <a:spAutoFit/>
          </a:bodyPr>
          <a:lstStyle/>
          <a:p>
            <a:pPr algn="l">
              <a:lnSpc>
                <a:spcPts val="7812"/>
              </a:lnSpc>
            </a:pPr>
            <a:r>
              <a:rPr lang="en-US" b="true" sz="6677">
                <a:solidFill>
                  <a:srgbClr val="FFFFFF"/>
                </a:solidFill>
                <a:latin typeface="Barlow Condensed Bold"/>
                <a:ea typeface="Barlow Condensed Bold"/>
                <a:cs typeface="Barlow Condensed Bold"/>
                <a:sym typeface="Barlow Condensed Bold"/>
              </a:rPr>
              <a:t>PROBLEM &amp; INSPIRATION</a:t>
            </a:r>
          </a:p>
        </p:txBody>
      </p:sp>
      <p:sp>
        <p:nvSpPr>
          <p:cNvPr name="TextBox 13" id="13"/>
          <p:cNvSpPr txBox="true"/>
          <p:nvPr/>
        </p:nvSpPr>
        <p:spPr>
          <a:xfrm rot="0">
            <a:off x="9040618" y="2178314"/>
            <a:ext cx="8218682" cy="7763511"/>
          </a:xfrm>
          <a:prstGeom prst="rect">
            <a:avLst/>
          </a:prstGeom>
        </p:spPr>
        <p:txBody>
          <a:bodyPr anchor="t" rtlCol="false" tIns="0" lIns="0" bIns="0" rIns="0">
            <a:spAutoFit/>
          </a:bodyPr>
          <a:lstStyle/>
          <a:p>
            <a:pPr algn="l">
              <a:lnSpc>
                <a:spcPts val="3639"/>
              </a:lnSpc>
            </a:pPr>
            <a:r>
              <a:rPr lang="en-US" sz="2599" b="true">
                <a:solidFill>
                  <a:srgbClr val="18A1A2"/>
                </a:solidFill>
                <a:latin typeface="Barlow Condensed Bold"/>
                <a:ea typeface="Barlow Condensed Bold"/>
                <a:cs typeface="Barlow Condensed Bold"/>
                <a:sym typeface="Barlow Condensed Bold"/>
              </a:rPr>
              <a:t>Problems Solved:</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Predict air quality, fog, storm intensity, precipitation type, thermal comfort, and rainfall amounts in advance.</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Transform complex weather data into simple, actionable insights.</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E</a:t>
            </a:r>
            <a:r>
              <a:rPr lang="en-US" sz="2599">
                <a:solidFill>
                  <a:srgbClr val="FFFFFF"/>
                </a:solidFill>
                <a:latin typeface="Barlow Condensed"/>
                <a:ea typeface="Barlow Condensed"/>
                <a:cs typeface="Barlow Condensed"/>
                <a:sym typeface="Barlow Condensed"/>
              </a:rPr>
              <a:t>nable better decision-making for daily activities and safety.</a:t>
            </a:r>
          </a:p>
          <a:p>
            <a:pPr algn="l">
              <a:lnSpc>
                <a:spcPts val="3639"/>
              </a:lnSpc>
            </a:pPr>
            <a:r>
              <a:rPr lang="en-US" sz="2599" b="true">
                <a:solidFill>
                  <a:srgbClr val="18A1A2"/>
                </a:solidFill>
                <a:latin typeface="Barlow Condensed Bold"/>
                <a:ea typeface="Barlow Condensed Bold"/>
                <a:cs typeface="Barlow Condensed Bold"/>
                <a:sym typeface="Barlow Condensed Bold"/>
              </a:rPr>
              <a:t>General Challenges:</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Synchronizing model updates and outputs.</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Converting technical variables into user-friendly results.</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I</a:t>
            </a:r>
            <a:r>
              <a:rPr lang="en-US" sz="2599">
                <a:solidFill>
                  <a:srgbClr val="FFFFFF"/>
                </a:solidFill>
                <a:latin typeface="Barlow Condensed"/>
                <a:ea typeface="Barlow Condensed"/>
                <a:cs typeface="Barlow Condensed"/>
                <a:sym typeface="Barlow Condensed"/>
              </a:rPr>
              <a:t>ntegrating multiple predictions into one clear interface.</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Designing dynamic, temperature-based visualizations.</a:t>
            </a:r>
          </a:p>
          <a:p>
            <a:pPr algn="l">
              <a:lnSpc>
                <a:spcPts val="3639"/>
              </a:lnSpc>
            </a:pPr>
            <a:r>
              <a:rPr lang="en-US" sz="2599" b="true">
                <a:solidFill>
                  <a:srgbClr val="18A1A2"/>
                </a:solidFill>
                <a:latin typeface="Barlow Condensed Bold"/>
                <a:ea typeface="Barlow Condensed Bold"/>
                <a:cs typeface="Barlow Condensed Bold"/>
                <a:sym typeface="Barlow Condensed Bold"/>
              </a:rPr>
              <a:t>Inspiration:</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Predict weather six months ahead for planning.</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Build</a:t>
            </a:r>
            <a:r>
              <a:rPr lang="en-US" sz="2599">
                <a:solidFill>
                  <a:srgbClr val="FFFFFF"/>
                </a:solidFill>
                <a:latin typeface="Barlow Condensed"/>
                <a:ea typeface="Barlow Condensed"/>
                <a:cs typeface="Barlow Condensed"/>
                <a:sym typeface="Barlow Condensed"/>
              </a:rPr>
              <a:t> a user-friendly interface using the KISS principle.</a:t>
            </a:r>
          </a:p>
          <a:p>
            <a:pPr algn="l" marL="561334" indent="-280667" lvl="1">
              <a:lnSpc>
                <a:spcPts val="3639"/>
              </a:lnSpc>
              <a:buFont typeface="Arial"/>
              <a:buChar char="•"/>
            </a:pPr>
            <a:r>
              <a:rPr lang="en-US" sz="2599">
                <a:solidFill>
                  <a:srgbClr val="FFFFFF"/>
                </a:solidFill>
                <a:latin typeface="Barlow Condensed"/>
                <a:ea typeface="Barlow Condensed"/>
                <a:cs typeface="Barlow Condensed"/>
                <a:sym typeface="Barlow Condensed"/>
              </a:rPr>
              <a:t>Use dynamic line charts with color changes (red for hot, blue for cold).</a:t>
            </a:r>
          </a:p>
          <a:p>
            <a:pPr algn="l" marL="561334" indent="-280667" lvl="1">
              <a:lnSpc>
                <a:spcPts val="3639"/>
              </a:lnSpc>
              <a:spcBef>
                <a:spcPct val="0"/>
              </a:spcBef>
              <a:buFont typeface="Arial"/>
              <a:buChar char="•"/>
            </a:pPr>
            <a:r>
              <a:rPr lang="en-US" sz="2599">
                <a:solidFill>
                  <a:srgbClr val="FFFFFF"/>
                </a:solidFill>
                <a:latin typeface="Barlow Condensed"/>
                <a:ea typeface="Barlow Condensed"/>
                <a:cs typeface="Barlow Condensed"/>
                <a:sym typeface="Barlow Condensed"/>
              </a:rPr>
              <a:t>Provide clear, actionable messages to guide user decisions.</a:t>
            </a:r>
          </a:p>
          <a:p>
            <a:pPr algn="l">
              <a:lnSpc>
                <a:spcPts val="3639"/>
              </a:lnSpc>
              <a:spcBef>
                <a:spcPct val="0"/>
              </a:spcBef>
            </a:pPr>
          </a:p>
        </p:txBody>
      </p:sp>
      <p:sp>
        <p:nvSpPr>
          <p:cNvPr name="TextBox 14" id="14"/>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
        <p:nvSpPr>
          <p:cNvPr name="Freeform 15" id="15"/>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76170" y="2831418"/>
            <a:ext cx="6244887" cy="62448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19929" y="3187659"/>
            <a:ext cx="5532404" cy="553240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p:spPr>
        </p:sp>
      </p:grpSp>
      <p:grpSp>
        <p:nvGrpSpPr>
          <p:cNvPr name="Group 11" id="11"/>
          <p:cNvGrpSpPr/>
          <p:nvPr/>
        </p:nvGrpSpPr>
        <p:grpSpPr>
          <a:xfrm rot="0">
            <a:off x="2456800" y="2831418"/>
            <a:ext cx="6244887" cy="62448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813041" y="3187659"/>
            <a:ext cx="5532404" cy="553240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9565" t="0" r="-19565" b="0"/>
              </a:stretch>
            </a:blipFill>
          </p:spPr>
        </p:sp>
      </p:grpSp>
      <p:sp>
        <p:nvSpPr>
          <p:cNvPr name="Freeform 16" id="16"/>
          <p:cNvSpPr/>
          <p:nvPr/>
        </p:nvSpPr>
        <p:spPr>
          <a:xfrm flipH="false" flipV="false" rot="0">
            <a:off x="9783129" y="1741408"/>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5"/>
            <a:stretch>
              <a:fillRect l="0" t="0" r="0" b="0"/>
            </a:stretch>
          </a:blipFill>
        </p:spPr>
      </p:sp>
      <p:sp>
        <p:nvSpPr>
          <p:cNvPr name="TextBox 17" id="17"/>
          <p:cNvSpPr txBox="true"/>
          <p:nvPr/>
        </p:nvSpPr>
        <p:spPr>
          <a:xfrm rot="0">
            <a:off x="6968972" y="256413"/>
            <a:ext cx="11211791" cy="772287"/>
          </a:xfrm>
          <a:prstGeom prst="rect">
            <a:avLst/>
          </a:prstGeom>
        </p:spPr>
        <p:txBody>
          <a:bodyPr anchor="t" rtlCol="false" tIns="0" lIns="0" bIns="0" rIns="0">
            <a:spAutoFit/>
          </a:bodyPr>
          <a:lstStyle/>
          <a:p>
            <a:pPr algn="l">
              <a:lnSpc>
                <a:spcPts val="6084"/>
              </a:lnSpc>
            </a:pPr>
            <a:r>
              <a:rPr lang="en-US" b="true" sz="5200">
                <a:solidFill>
                  <a:srgbClr val="FFFFFF"/>
                </a:solidFill>
                <a:latin typeface="Barlow Condensed Bold"/>
                <a:ea typeface="Barlow Condensed Bold"/>
                <a:cs typeface="Barlow Condensed Bold"/>
                <a:sym typeface="Barlow Condensed Bold"/>
              </a:rPr>
              <a:t>YOUR SOLUTION (FEATURES &amp; WORKFLOW)</a:t>
            </a:r>
          </a:p>
        </p:txBody>
      </p:sp>
      <p:sp>
        <p:nvSpPr>
          <p:cNvPr name="TextBox 18" id="18"/>
          <p:cNvSpPr txBox="true"/>
          <p:nvPr/>
        </p:nvSpPr>
        <p:spPr>
          <a:xfrm rot="0">
            <a:off x="8859257" y="3620135"/>
            <a:ext cx="9321505" cy="6666865"/>
          </a:xfrm>
          <a:prstGeom prst="rect">
            <a:avLst/>
          </a:prstGeom>
        </p:spPr>
        <p:txBody>
          <a:bodyPr anchor="t" rtlCol="false" tIns="0" lIns="0" bIns="0" rIns="0">
            <a:spAutoFit/>
          </a:bodyPr>
          <a:lstStyle/>
          <a:p>
            <a:pPr algn="l">
              <a:lnSpc>
                <a:spcPts val="2659"/>
              </a:lnSpc>
            </a:pPr>
            <a:r>
              <a:rPr lang="en-US" sz="1899" b="true">
                <a:solidFill>
                  <a:srgbClr val="18A1A2"/>
                </a:solidFill>
                <a:latin typeface="Barlow Condensed Bold"/>
                <a:ea typeface="Barlow Condensed Bold"/>
                <a:cs typeface="Barlow Condensed Bold"/>
                <a:sym typeface="Barlow Condensed Bold"/>
              </a:rPr>
              <a:t>Features</a:t>
            </a:r>
          </a:p>
          <a:p>
            <a:pPr algn="l" marL="410209" indent="-205105" lvl="1">
              <a:lnSpc>
                <a:spcPts val="2659"/>
              </a:lnSpc>
              <a:buFont typeface="Arial"/>
              <a:buChar char="•"/>
            </a:pPr>
            <a:r>
              <a:rPr lang="en-US" sz="1899">
                <a:solidFill>
                  <a:srgbClr val="FFFFFF"/>
                </a:solidFill>
                <a:latin typeface="Barlow Condensed"/>
                <a:ea typeface="Barlow Condensed"/>
                <a:cs typeface="Barlow Condensed"/>
                <a:sym typeface="Barlow Condensed"/>
              </a:rPr>
              <a:t>Six prediction models: Fog &amp; Visibility, Precipitation Amount, Air Quality, Thermal Comfort, Rain Prediction, Storm Intensity.</a:t>
            </a:r>
          </a:p>
          <a:p>
            <a:pPr algn="l" marL="410209" indent="-205105" lvl="1">
              <a:lnSpc>
                <a:spcPts val="2659"/>
              </a:lnSpc>
              <a:buFont typeface="Arial"/>
              <a:buChar char="•"/>
            </a:pPr>
            <a:r>
              <a:rPr lang="en-US" sz="1899">
                <a:solidFill>
                  <a:srgbClr val="FFFFFF"/>
                </a:solidFill>
                <a:latin typeface="Barlow Condensed"/>
                <a:ea typeface="Barlow Condensed"/>
                <a:cs typeface="Barlow Condensed"/>
                <a:sym typeface="Barlow Condensed"/>
              </a:rPr>
              <a:t>Interactive visualizations: Multi-panel dashboards, animated time series, correlation heatmaps, live infographics, storm analysis, and weather distribution charts.</a:t>
            </a:r>
          </a:p>
          <a:p>
            <a:pPr algn="l">
              <a:lnSpc>
                <a:spcPts val="2659"/>
              </a:lnSpc>
            </a:pPr>
            <a:r>
              <a:rPr lang="en-US" sz="1899" b="true">
                <a:solidFill>
                  <a:srgbClr val="18A1A2"/>
                </a:solidFill>
                <a:latin typeface="Barlow Condensed Bold"/>
                <a:ea typeface="Barlow Condensed Bold"/>
                <a:cs typeface="Barlow Condensed Bold"/>
                <a:sym typeface="Barlow Condensed Bold"/>
              </a:rPr>
              <a:t>Workflow</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Data collection: Fetch daily climate data (2020–2023) for Alexandria from NASA POWER API.</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Data preprocessing: Clean, transform, and engineer features from raw climate data.</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Model training &amp; evaluation: Build and test regression and classification models for each weather phenomenon.</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Integration: Merge all models into a unified dataset.</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Visualization: Create interactive dashboards with Plotly for real-time weather insights.</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User interface: Provide easy-to-use interactive tools for exploring weather predictions.</a:t>
            </a:r>
          </a:p>
          <a:p>
            <a:pPr algn="l" marL="410209" indent="-205105" lvl="1">
              <a:lnSpc>
                <a:spcPts val="2659"/>
              </a:lnSpc>
              <a:buAutoNum type="arabicPeriod" startAt="1"/>
            </a:pPr>
            <a:r>
              <a:rPr lang="en-US" sz="1899">
                <a:solidFill>
                  <a:srgbClr val="FFFFFF"/>
                </a:solidFill>
                <a:latin typeface="Barlow Condensed"/>
                <a:ea typeface="Barlow Condensed"/>
                <a:cs typeface="Barlow Condensed"/>
                <a:sym typeface="Barlow Condensed"/>
              </a:rPr>
              <a:t>Future expansion: Integrate real-time APIs, develop a mobile app, expand coverage to other cities, and enhance models with deep learning techniques.</a:t>
            </a:r>
          </a:p>
          <a:p>
            <a:pPr algn="l">
              <a:lnSpc>
                <a:spcPts val="2659"/>
              </a:lnSpc>
            </a:pPr>
            <a:r>
              <a:rPr lang="en-US" sz="1899" b="true">
                <a:solidFill>
                  <a:srgbClr val="18A1A2"/>
                </a:solidFill>
                <a:latin typeface="Barlow Condensed Bold"/>
                <a:ea typeface="Barlow Condensed Bold"/>
                <a:cs typeface="Barlow Condensed Bold"/>
                <a:sym typeface="Barlow Condensed Bold"/>
              </a:rPr>
              <a:t>Impact</a:t>
            </a:r>
          </a:p>
          <a:p>
            <a:pPr algn="l" marL="410209" indent="-205105" lvl="1">
              <a:lnSpc>
                <a:spcPts val="2659"/>
              </a:lnSpc>
              <a:buFont typeface="Arial"/>
              <a:buChar char="•"/>
            </a:pPr>
            <a:r>
              <a:rPr lang="en-US" sz="1899">
                <a:solidFill>
                  <a:srgbClr val="FFFFFF"/>
                </a:solidFill>
                <a:latin typeface="Barlow Condensed"/>
                <a:ea typeface="Barlow Condensed"/>
                <a:cs typeface="Barlow Condensed"/>
                <a:sym typeface="Barlow Condensed"/>
              </a:rPr>
              <a:t>High accuracy weather forecasting (up to 94.7% for rain prediction).</a:t>
            </a:r>
          </a:p>
          <a:p>
            <a:pPr algn="l" marL="410209" indent="-205105" lvl="1">
              <a:lnSpc>
                <a:spcPts val="2659"/>
              </a:lnSpc>
              <a:buFont typeface="Arial"/>
              <a:buChar char="•"/>
            </a:pPr>
            <a:r>
              <a:rPr lang="en-US" sz="1899">
                <a:solidFill>
                  <a:srgbClr val="FFFFFF"/>
                </a:solidFill>
                <a:latin typeface="Barlow Condensed"/>
                <a:ea typeface="Barlow Condensed"/>
                <a:cs typeface="Barlow Condensed"/>
                <a:sym typeface="Barlow Condensed"/>
              </a:rPr>
              <a:t>Transforms complex climate datasets into actionable insights.</a:t>
            </a:r>
          </a:p>
          <a:p>
            <a:pPr algn="l" marL="410209" indent="-205105" lvl="1">
              <a:lnSpc>
                <a:spcPts val="2659"/>
              </a:lnSpc>
              <a:buFont typeface="Arial"/>
              <a:buChar char="•"/>
            </a:pPr>
            <a:r>
              <a:rPr lang="en-US" sz="1899">
                <a:solidFill>
                  <a:srgbClr val="FFFFFF"/>
                </a:solidFill>
                <a:latin typeface="Barlow Condensed"/>
                <a:ea typeface="Barlow Condensed"/>
                <a:cs typeface="Barlow Condensed"/>
                <a:sym typeface="Barlow Condensed"/>
              </a:rPr>
              <a:t>Supports safe and informed decision-making for weather-related activities.</a:t>
            </a:r>
          </a:p>
          <a:p>
            <a:pPr algn="l">
              <a:lnSpc>
                <a:spcPts val="2659"/>
              </a:lnSpc>
              <a:spcBef>
                <a:spcPct val="0"/>
              </a:spcBef>
            </a:pPr>
          </a:p>
        </p:txBody>
      </p:sp>
      <p:sp>
        <p:nvSpPr>
          <p:cNvPr name="TextBox 19" id="19"/>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
        <p:nvSpPr>
          <p:cNvPr name="Freeform 20" id="20"/>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6"/>
            <a:stretch>
              <a:fillRect l="0" t="0" r="0" b="0"/>
            </a:stretch>
          </a:blipFill>
        </p:spPr>
      </p:sp>
      <p:sp>
        <p:nvSpPr>
          <p:cNvPr name="TextBox 21" id="21"/>
          <p:cNvSpPr txBox="true"/>
          <p:nvPr/>
        </p:nvSpPr>
        <p:spPr>
          <a:xfrm rot="0">
            <a:off x="7287026" y="1273701"/>
            <a:ext cx="10893736" cy="2091907"/>
          </a:xfrm>
          <a:prstGeom prst="rect">
            <a:avLst/>
          </a:prstGeom>
        </p:spPr>
        <p:txBody>
          <a:bodyPr anchor="t" rtlCol="false" tIns="0" lIns="0" bIns="0" rIns="0">
            <a:spAutoFit/>
          </a:bodyPr>
          <a:lstStyle/>
          <a:p>
            <a:pPr algn="l">
              <a:lnSpc>
                <a:spcPts val="3348"/>
              </a:lnSpc>
              <a:spcBef>
                <a:spcPct val="0"/>
              </a:spcBef>
            </a:pPr>
            <a:r>
              <a:rPr lang="en-US" b="true" sz="2391">
                <a:solidFill>
                  <a:srgbClr val="8A56A3"/>
                </a:solidFill>
                <a:latin typeface="Barlow Condensed Bold"/>
                <a:ea typeface="Barlow Condensed Bold"/>
                <a:cs typeface="Barlow Condensed Bold"/>
                <a:sym typeface="Barlow Condensed Bold"/>
              </a:rPr>
              <a:t>Will It Rain?</a:t>
            </a:r>
            <a:r>
              <a:rPr lang="en-US" sz="2391">
                <a:solidFill>
                  <a:srgbClr val="FFFFFF"/>
                </a:solidFill>
                <a:latin typeface="Barlow Condensed"/>
                <a:ea typeface="Barlow Condensed"/>
                <a:cs typeface="Barlow Condensed"/>
                <a:sym typeface="Barlow Condensed"/>
              </a:rPr>
              <a:t> is a comprehensive weather prediction system developed for the</a:t>
            </a:r>
            <a:r>
              <a:rPr lang="en-US" b="true" sz="2391">
                <a:solidFill>
                  <a:srgbClr val="8A56A3"/>
                </a:solidFill>
                <a:latin typeface="Barlow Condensed Bold"/>
                <a:ea typeface="Barlow Condensed Bold"/>
                <a:cs typeface="Barlow Condensed Bold"/>
                <a:sym typeface="Barlow Condensed Bold"/>
              </a:rPr>
              <a:t> NASA Space Apps Challenge 2025. </a:t>
            </a:r>
            <a:r>
              <a:rPr lang="en-US" sz="2391">
                <a:solidFill>
                  <a:srgbClr val="FFFFFF"/>
                </a:solidFill>
                <a:latin typeface="Barlow Condensed"/>
                <a:ea typeface="Barlow Condensed"/>
                <a:cs typeface="Barlow Condensed"/>
                <a:sym typeface="Barlow Condensed"/>
              </a:rPr>
              <a:t>This project uses </a:t>
            </a:r>
            <a:r>
              <a:rPr lang="en-US" b="true" sz="2391">
                <a:solidFill>
                  <a:srgbClr val="8A56A3"/>
                </a:solidFill>
                <a:latin typeface="Barlow Condensed Bold"/>
                <a:ea typeface="Barlow Condensed Bold"/>
                <a:cs typeface="Barlow Condensed Bold"/>
                <a:sym typeface="Barlow Condensed Bold"/>
              </a:rPr>
              <a:t>6 specialized machine learning models</a:t>
            </a:r>
            <a:r>
              <a:rPr lang="en-US" sz="2391">
                <a:solidFill>
                  <a:srgbClr val="FFFFFF"/>
                </a:solidFill>
                <a:latin typeface="Barlow Condensed"/>
                <a:ea typeface="Barlow Condensed"/>
                <a:cs typeface="Barlow Condensed"/>
                <a:sym typeface="Barlow Condensed"/>
              </a:rPr>
              <a:t> combined with interactive visualizations to provide accurate and detailed weather forecasts for</a:t>
            </a:r>
            <a:r>
              <a:rPr lang="en-US" sz="2391">
                <a:solidFill>
                  <a:srgbClr val="18A1A2"/>
                </a:solidFill>
                <a:latin typeface="Barlow Condensed"/>
                <a:ea typeface="Barlow Condensed"/>
                <a:cs typeface="Barlow Condensed"/>
                <a:sym typeface="Barlow Condensed"/>
              </a:rPr>
              <a:t> </a:t>
            </a:r>
            <a:r>
              <a:rPr lang="en-US" b="true" sz="2391">
                <a:solidFill>
                  <a:srgbClr val="18A1A2"/>
                </a:solidFill>
                <a:latin typeface="Barlow Condensed Bold"/>
                <a:ea typeface="Barlow Condensed Bold"/>
                <a:cs typeface="Barlow Condensed Bold"/>
                <a:sym typeface="Barlow Condensed Bold"/>
              </a:rPr>
              <a:t>Alexandria, Egypt.</a:t>
            </a:r>
            <a:r>
              <a:rPr lang="en-US" sz="2391">
                <a:solidFill>
                  <a:srgbClr val="FFFFFF"/>
                </a:solidFill>
                <a:latin typeface="Barlow Condensed"/>
                <a:ea typeface="Barlow Condensed"/>
                <a:cs typeface="Barlow Condensed"/>
                <a:sym typeface="Barlow Condensed"/>
              </a:rPr>
              <a:t> The system was designed based on </a:t>
            </a:r>
            <a:r>
              <a:rPr lang="en-US" b="true" sz="2391">
                <a:solidFill>
                  <a:srgbClr val="18A1A2"/>
                </a:solidFill>
                <a:latin typeface="Barlow Condensed Bold"/>
                <a:ea typeface="Barlow Condensed Bold"/>
                <a:cs typeface="Barlow Condensed Bold"/>
                <a:sym typeface="Barlow Condensed Bold"/>
              </a:rPr>
              <a:t>NASA POWER climate data from 2020 to 2023 </a:t>
            </a:r>
            <a:r>
              <a:rPr lang="en-US" sz="2391">
                <a:solidFill>
                  <a:srgbClr val="FFFFFF"/>
                </a:solidFill>
                <a:latin typeface="Barlow Condensed"/>
                <a:ea typeface="Barlow Condensed"/>
                <a:cs typeface="Barlow Condensed"/>
                <a:sym typeface="Barlow Condensed"/>
              </a:rPr>
              <a:t>and delivers insights with both precision and real-time interactivity.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8093" y="1616027"/>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4"/>
            <a:stretch>
              <a:fillRect l="0" t="0" r="0" b="0"/>
            </a:stretch>
          </a:blipFill>
        </p:spPr>
      </p:sp>
      <p:grpSp>
        <p:nvGrpSpPr>
          <p:cNvPr name="Group 8" id="8"/>
          <p:cNvGrpSpPr/>
          <p:nvPr/>
        </p:nvGrpSpPr>
        <p:grpSpPr>
          <a:xfrm rot="0">
            <a:off x="8081896" y="2667587"/>
            <a:ext cx="11656711" cy="7393485"/>
            <a:chOff x="0" y="0"/>
            <a:chExt cx="1281476" cy="812800"/>
          </a:xfrm>
        </p:grpSpPr>
        <p:sp>
          <p:nvSpPr>
            <p:cNvPr name="Freeform 9" id="9"/>
            <p:cNvSpPr/>
            <p:nvPr/>
          </p:nvSpPr>
          <p:spPr>
            <a:xfrm flipH="false" flipV="false" rot="0">
              <a:off x="0" y="0"/>
              <a:ext cx="1281476" cy="812800"/>
            </a:xfrm>
            <a:custGeom>
              <a:avLst/>
              <a:gdLst/>
              <a:ahLst/>
              <a:cxnLst/>
              <a:rect r="r" b="b" t="t" l="l"/>
              <a:pathLst>
                <a:path h="812800" w="1281476">
                  <a:moveTo>
                    <a:pt x="49148" y="0"/>
                  </a:moveTo>
                  <a:lnTo>
                    <a:pt x="1232328" y="0"/>
                  </a:lnTo>
                  <a:cubicBezTo>
                    <a:pt x="1245363" y="0"/>
                    <a:pt x="1257864" y="5178"/>
                    <a:pt x="1267081" y="14395"/>
                  </a:cubicBezTo>
                  <a:cubicBezTo>
                    <a:pt x="1276298" y="23612"/>
                    <a:pt x="1281476" y="36113"/>
                    <a:pt x="1281476" y="49148"/>
                  </a:cubicBezTo>
                  <a:lnTo>
                    <a:pt x="1281476" y="763652"/>
                  </a:lnTo>
                  <a:cubicBezTo>
                    <a:pt x="1281476" y="790796"/>
                    <a:pt x="1259472" y="812800"/>
                    <a:pt x="1232328" y="812800"/>
                  </a:cubicBezTo>
                  <a:lnTo>
                    <a:pt x="49148" y="812800"/>
                  </a:lnTo>
                  <a:cubicBezTo>
                    <a:pt x="36113" y="812800"/>
                    <a:pt x="23612" y="807622"/>
                    <a:pt x="14395" y="798405"/>
                  </a:cubicBezTo>
                  <a:cubicBezTo>
                    <a:pt x="5178" y="789188"/>
                    <a:pt x="0" y="776687"/>
                    <a:pt x="0" y="763652"/>
                  </a:cubicBezTo>
                  <a:lnTo>
                    <a:pt x="0" y="49148"/>
                  </a:lnTo>
                  <a:cubicBezTo>
                    <a:pt x="0" y="36113"/>
                    <a:pt x="5178" y="23612"/>
                    <a:pt x="14395" y="14395"/>
                  </a:cubicBezTo>
                  <a:cubicBezTo>
                    <a:pt x="23612" y="5178"/>
                    <a:pt x="36113" y="0"/>
                    <a:pt x="49148" y="0"/>
                  </a:cubicBezTo>
                  <a:close/>
                </a:path>
              </a:pathLst>
            </a:custGeom>
            <a:blipFill>
              <a:blip r:embed="rId5"/>
              <a:stretch>
                <a:fillRect l="-14886" t="0" r="-14886" b="0"/>
              </a:stretch>
            </a:blipFill>
          </p:spPr>
        </p:sp>
      </p:grpSp>
      <p:sp>
        <p:nvSpPr>
          <p:cNvPr name="TextBox 10" id="10"/>
          <p:cNvSpPr txBox="true"/>
          <p:nvPr/>
        </p:nvSpPr>
        <p:spPr>
          <a:xfrm rot="0">
            <a:off x="588064" y="2143657"/>
            <a:ext cx="9529381" cy="844300"/>
          </a:xfrm>
          <a:prstGeom prst="rect">
            <a:avLst/>
          </a:prstGeom>
        </p:spPr>
        <p:txBody>
          <a:bodyPr anchor="t" rtlCol="false" tIns="0" lIns="0" bIns="0" rIns="0">
            <a:spAutoFit/>
          </a:bodyPr>
          <a:lstStyle/>
          <a:p>
            <a:pPr algn="l">
              <a:lnSpc>
                <a:spcPts val="2288"/>
              </a:lnSpc>
            </a:pPr>
            <a:r>
              <a:rPr lang="en-US" sz="1634">
                <a:solidFill>
                  <a:srgbClr val="FFFFFF"/>
                </a:solidFill>
                <a:latin typeface="Barlow Condensed"/>
                <a:ea typeface="Barlow Condensed"/>
                <a:cs typeface="Barlow Condensed"/>
                <a:sym typeface="Barlow Condensed"/>
              </a:rPr>
              <a:t>Our project "Will It Rain?" leverages a combination of NASA climate datasets and advanced data technologies to deliver accurate weather predictions for Alexandria, Egypt.</a:t>
            </a:r>
          </a:p>
          <a:p>
            <a:pPr algn="l">
              <a:lnSpc>
                <a:spcPts val="2288"/>
              </a:lnSpc>
              <a:spcBef>
                <a:spcPct val="0"/>
              </a:spcBef>
            </a:pPr>
          </a:p>
        </p:txBody>
      </p:sp>
      <p:sp>
        <p:nvSpPr>
          <p:cNvPr name="TextBox 11" id="11"/>
          <p:cNvSpPr txBox="true"/>
          <p:nvPr/>
        </p:nvSpPr>
        <p:spPr>
          <a:xfrm rot="0">
            <a:off x="588064" y="2666332"/>
            <a:ext cx="9447165" cy="5245735"/>
          </a:xfrm>
          <a:prstGeom prst="rect">
            <a:avLst/>
          </a:prstGeom>
        </p:spPr>
        <p:txBody>
          <a:bodyPr anchor="t" rtlCol="false" tIns="0" lIns="0" bIns="0" rIns="0">
            <a:spAutoFit/>
          </a:bodyPr>
          <a:lstStyle/>
          <a:p>
            <a:pPr algn="l">
              <a:lnSpc>
                <a:spcPts val="2239"/>
              </a:lnSpc>
            </a:pPr>
            <a:r>
              <a:rPr lang="en-US" sz="1599" b="true">
                <a:solidFill>
                  <a:srgbClr val="18A1A2"/>
                </a:solidFill>
                <a:latin typeface="Barlow Condensed Bold"/>
                <a:ea typeface="Barlow Condensed Bold"/>
                <a:cs typeface="Barlow Condensed Bold"/>
                <a:sym typeface="Barlow Condensed Bold"/>
              </a:rPr>
              <a:t>Data Sources</a:t>
            </a:r>
          </a:p>
          <a:p>
            <a:pPr algn="l">
              <a:lnSpc>
                <a:spcPts val="2239"/>
              </a:lnSpc>
            </a:pPr>
            <a:r>
              <a:rPr lang="en-US" sz="1599">
                <a:solidFill>
                  <a:srgbClr val="FFFFFF"/>
                </a:solidFill>
                <a:latin typeface="Barlow Condensed"/>
                <a:ea typeface="Barlow Condensed"/>
                <a:cs typeface="Barlow Condensed"/>
                <a:sym typeface="Barlow Condensed"/>
              </a:rPr>
              <a:t>We used NASA POWER climate data with the following key variables:</a:t>
            </a:r>
          </a:p>
          <a:p>
            <a:pPr algn="l">
              <a:lnSpc>
                <a:spcPts val="2239"/>
              </a:lnSpc>
            </a:pPr>
            <a:r>
              <a:rPr lang="en-US" sz="1599">
                <a:solidFill>
                  <a:srgbClr val="FFFFFF"/>
                </a:solidFill>
                <a:latin typeface="Barlow Condensed"/>
                <a:ea typeface="Barlow Condensed"/>
                <a:cs typeface="Barlow Condensed"/>
                <a:sym typeface="Barlow Condensed"/>
              </a:rPr>
              <a:t>Core Weather Variables</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T2M — Air temperature at 2 meters (°C)</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QV2M — Specific humidity (g/kg)</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T2MDEW — Dew point temperature (°C) — critical for precipitation prediction</a:t>
            </a:r>
          </a:p>
          <a:p>
            <a:pPr algn="l">
              <a:lnSpc>
                <a:spcPts val="2239"/>
              </a:lnSpc>
            </a:pPr>
            <a:r>
              <a:rPr lang="en-US" sz="1599" b="true">
                <a:solidFill>
                  <a:srgbClr val="18A1A2"/>
                </a:solidFill>
                <a:latin typeface="Barlow Condensed Bold"/>
                <a:ea typeface="Barlow Condensed Bold"/>
                <a:cs typeface="Barlow Condensed Bold"/>
                <a:sym typeface="Barlow Condensed Bold"/>
              </a:rPr>
              <a:t>Wind &amp; Pressure Variables</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U10M, V10M — Wind components (m/s)</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PS — Surface pressure (kPa)</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SLP — Sea level pressure (kPa)</a:t>
            </a:r>
          </a:p>
          <a:p>
            <a:pPr algn="l">
              <a:lnSpc>
                <a:spcPts val="2239"/>
              </a:lnSpc>
            </a:pPr>
            <a:r>
              <a:rPr lang="en-US" sz="1599" b="true">
                <a:solidFill>
                  <a:srgbClr val="18A1A2"/>
                </a:solidFill>
                <a:latin typeface="Barlow Condensed Bold"/>
                <a:ea typeface="Barlow Condensed Bold"/>
                <a:cs typeface="Barlow Condensed Bold"/>
                <a:sym typeface="Barlow Condensed Bold"/>
              </a:rPr>
              <a:t>Advanced Moisture Variables</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T2MWET — Wet-bulb temperature</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TQI — Ice content in clouds (kg/m²)</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TQL — Liquid water content (kg/m²)</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OMEGA500 — Vertical velocity at 500mb (Pa/s)</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DISPH — Displacement height</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PBLTOP — Planetary boundary layer top height</a:t>
            </a:r>
          </a:p>
          <a:p>
            <a:pPr algn="l" marL="345439" indent="-172720" lvl="1">
              <a:lnSpc>
                <a:spcPts val="2239"/>
              </a:lnSpc>
              <a:buFont typeface="Arial"/>
              <a:buChar char="•"/>
            </a:pPr>
            <a:r>
              <a:rPr lang="en-US" sz="1599">
                <a:solidFill>
                  <a:srgbClr val="FFFFFF"/>
                </a:solidFill>
                <a:latin typeface="Barlow Condensed"/>
                <a:ea typeface="Barlow Condensed"/>
                <a:cs typeface="Barlow Condensed"/>
                <a:sym typeface="Barlow Condensed"/>
              </a:rPr>
              <a:t>TOX — Total ozone concentration</a:t>
            </a:r>
          </a:p>
          <a:p>
            <a:pPr algn="l">
              <a:lnSpc>
                <a:spcPts val="2239"/>
              </a:lnSpc>
              <a:spcBef>
                <a:spcPct val="0"/>
              </a:spcBef>
            </a:pPr>
          </a:p>
        </p:txBody>
      </p:sp>
      <p:sp>
        <p:nvSpPr>
          <p:cNvPr name="TextBox 12" id="12"/>
          <p:cNvSpPr txBox="true"/>
          <p:nvPr/>
        </p:nvSpPr>
        <p:spPr>
          <a:xfrm rot="0">
            <a:off x="1567192" y="1132178"/>
            <a:ext cx="11310466" cy="918972"/>
          </a:xfrm>
          <a:prstGeom prst="rect">
            <a:avLst/>
          </a:prstGeom>
        </p:spPr>
        <p:txBody>
          <a:bodyPr anchor="t" rtlCol="false" tIns="0" lIns="0" bIns="0" rIns="0">
            <a:spAutoFit/>
          </a:bodyPr>
          <a:lstStyle/>
          <a:p>
            <a:pPr algn="l">
              <a:lnSpc>
                <a:spcPts val="7254"/>
              </a:lnSpc>
            </a:pPr>
            <a:r>
              <a:rPr lang="en-US" b="true" sz="6200">
                <a:solidFill>
                  <a:srgbClr val="FFFFFF"/>
                </a:solidFill>
                <a:latin typeface="Barlow Condensed Bold"/>
                <a:ea typeface="Barlow Condensed Bold"/>
                <a:cs typeface="Barlow Condensed Bold"/>
                <a:sym typeface="Barlow Condensed Bold"/>
              </a:rPr>
              <a:t>NASA DATA &amp; TECHNOLOGY USED</a:t>
            </a:r>
          </a:p>
        </p:txBody>
      </p:sp>
      <p:sp>
        <p:nvSpPr>
          <p:cNvPr name="TextBox 13" id="13"/>
          <p:cNvSpPr txBox="true"/>
          <p:nvPr/>
        </p:nvSpPr>
        <p:spPr>
          <a:xfrm rot="0">
            <a:off x="588064" y="7571573"/>
            <a:ext cx="7784252" cy="2947670"/>
          </a:xfrm>
          <a:prstGeom prst="rect">
            <a:avLst/>
          </a:prstGeom>
        </p:spPr>
        <p:txBody>
          <a:bodyPr anchor="t" rtlCol="false" tIns="0" lIns="0" bIns="0" rIns="0">
            <a:spAutoFit/>
          </a:bodyPr>
          <a:lstStyle/>
          <a:p>
            <a:pPr algn="l">
              <a:lnSpc>
                <a:spcPts val="2379"/>
              </a:lnSpc>
            </a:pPr>
            <a:r>
              <a:rPr lang="en-US" sz="1699" b="true">
                <a:solidFill>
                  <a:srgbClr val="18A1A2"/>
                </a:solidFill>
                <a:latin typeface="Barlow Condensed Bold"/>
                <a:ea typeface="Barlow Condensed Bold"/>
                <a:cs typeface="Barlow Condensed Bold"/>
                <a:sym typeface="Barlow Condensed Bold"/>
              </a:rPr>
              <a:t>Technologies Used</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Snowflake — Cloud data warehouse for efficient storage and querying of NASA climate data.</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Dagster Cloud: Orchestration platform for managing and monitoring data pipelines.</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Visual Studio Code — Development environment for coding and notebook editing.</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GitHub — Version control and project collaboration.</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Google Colab — Interactive Jupyter notebook environment for model development and testing.</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Plotly — Interactive data visualizations and dashboards.</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ChatGPT — AI tool for generating ideas, explanations, and code snippets.</a:t>
            </a:r>
          </a:p>
          <a:p>
            <a:pPr algn="l" marL="367029" indent="-183514" lvl="1">
              <a:lnSpc>
                <a:spcPts val="2379"/>
              </a:lnSpc>
              <a:buFont typeface="Arial"/>
              <a:buChar char="•"/>
            </a:pPr>
            <a:r>
              <a:rPr lang="en-US" sz="1699">
                <a:solidFill>
                  <a:srgbClr val="FFFFFF"/>
                </a:solidFill>
                <a:latin typeface="Barlow Condensed"/>
                <a:ea typeface="Barlow Condensed"/>
                <a:cs typeface="Barlow Condensed"/>
                <a:sym typeface="Barlow Condensed"/>
              </a:rPr>
              <a:t>DeepSeek — AI-powered data analysis and insights.</a:t>
            </a:r>
          </a:p>
          <a:p>
            <a:pPr algn="l">
              <a:lnSpc>
                <a:spcPts val="2379"/>
              </a:lnSpc>
              <a:spcBef>
                <a:spcPct val="0"/>
              </a:spcBef>
            </a:pPr>
          </a:p>
        </p:txBody>
      </p:sp>
      <p:sp>
        <p:nvSpPr>
          <p:cNvPr name="TextBox 14" id="14"/>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580498" y="4112575"/>
            <a:ext cx="3814739" cy="381473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798111" y="4330188"/>
            <a:ext cx="3379513" cy="337951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11" id="11"/>
          <p:cNvGrpSpPr/>
          <p:nvPr/>
        </p:nvGrpSpPr>
        <p:grpSpPr>
          <a:xfrm rot="0">
            <a:off x="10241209" y="5372526"/>
            <a:ext cx="3814739" cy="38147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458822" y="5590139"/>
            <a:ext cx="3379513" cy="337951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0000" t="0" r="-30000" b="0"/>
              </a:stretch>
            </a:blipFill>
          </p:spPr>
        </p:sp>
      </p:grpSp>
      <p:grpSp>
        <p:nvGrpSpPr>
          <p:cNvPr name="Group 16" id="16"/>
          <p:cNvGrpSpPr/>
          <p:nvPr/>
        </p:nvGrpSpPr>
        <p:grpSpPr>
          <a:xfrm rot="0">
            <a:off x="5901920" y="6632476"/>
            <a:ext cx="3814739" cy="38147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119533" y="6850089"/>
            <a:ext cx="3379513" cy="337951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114477" b="0"/>
              </a:stretch>
            </a:blipFill>
          </p:spPr>
        </p:sp>
      </p:grpSp>
      <p:sp>
        <p:nvSpPr>
          <p:cNvPr name="Freeform 21" id="21"/>
          <p:cNvSpPr/>
          <p:nvPr/>
        </p:nvSpPr>
        <p:spPr>
          <a:xfrm flipH="false" flipV="false" rot="0">
            <a:off x="5507380" y="4645808"/>
            <a:ext cx="1618852" cy="1618852"/>
          </a:xfrm>
          <a:custGeom>
            <a:avLst/>
            <a:gdLst/>
            <a:ahLst/>
            <a:cxnLst/>
            <a:rect r="r" b="b" t="t" l="l"/>
            <a:pathLst>
              <a:path h="1618852" w="1618852">
                <a:moveTo>
                  <a:pt x="0" y="0"/>
                </a:moveTo>
                <a:lnTo>
                  <a:pt x="1618851" y="0"/>
                </a:lnTo>
                <a:lnTo>
                  <a:pt x="1618851" y="1618852"/>
                </a:lnTo>
                <a:lnTo>
                  <a:pt x="0" y="1618852"/>
                </a:lnTo>
                <a:lnTo>
                  <a:pt x="0" y="0"/>
                </a:lnTo>
                <a:close/>
              </a:path>
            </a:pathLst>
          </a:custGeom>
          <a:blipFill>
            <a:blip r:embed="rId6"/>
            <a:stretch>
              <a:fillRect l="0" t="0" r="0" b="0"/>
            </a:stretch>
          </a:blipFill>
        </p:spPr>
      </p:sp>
      <p:sp>
        <p:nvSpPr>
          <p:cNvPr name="Freeform 22" id="22"/>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7"/>
            <a:stretch>
              <a:fillRect l="0" t="0" r="0" b="0"/>
            </a:stretch>
          </a:blipFill>
        </p:spPr>
      </p:sp>
      <p:sp>
        <p:nvSpPr>
          <p:cNvPr name="TextBox 23" id="23"/>
          <p:cNvSpPr txBox="true"/>
          <p:nvPr/>
        </p:nvSpPr>
        <p:spPr>
          <a:xfrm rot="0">
            <a:off x="203372" y="1628617"/>
            <a:ext cx="16434429" cy="9214936"/>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Barlow Condensed"/>
                <a:ea typeface="Barlow Condensed"/>
                <a:cs typeface="Barlow Condensed"/>
                <a:sym typeface="Barlow Condensed"/>
              </a:rPr>
              <a:t>“Will It Rain?” project emphasizes an intuitive and interactive user experience to help users easily understand weather predictions and related climate insights.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Key UX Elements: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Multi-panel Weather Dashboard with color-coded panels.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Interactive Visualizations using Plotly (charts, animated graphs, heatmaps).</a:t>
            </a:r>
          </a:p>
          <a:p>
            <a:pPr algn="l">
              <a:lnSpc>
                <a:spcPts val="3359"/>
              </a:lnSpc>
              <a:spcBef>
                <a:spcPct val="0"/>
              </a:spcBef>
            </a:pPr>
            <a:r>
              <a:rPr lang="en-US" b="true" sz="2399">
                <a:solidFill>
                  <a:srgbClr val="18A1A2"/>
                </a:solidFill>
                <a:latin typeface="Barlow Condensed Bold"/>
                <a:ea typeface="Barlow Condensed Bold"/>
                <a:cs typeface="Barlow Condensed Bold"/>
                <a:sym typeface="Barlow Condensed Bold"/>
              </a:rPr>
              <a:t>User Journey:</a:t>
            </a:r>
          </a:p>
          <a:p>
            <a:pPr algn="l">
              <a:lnSpc>
                <a:spcPts val="3359"/>
              </a:lnSpc>
              <a:spcBef>
                <a:spcPct val="0"/>
              </a:spcBef>
            </a:pPr>
            <a:r>
              <a:rPr lang="en-US" sz="2399">
                <a:solidFill>
                  <a:srgbClr val="FFFFFF"/>
                </a:solidFill>
                <a:latin typeface="Barlow Condensed"/>
                <a:ea typeface="Barlow Condensed"/>
                <a:cs typeface="Barlow Condensed"/>
                <a:sym typeface="Barlow Condensed"/>
              </a:rPr>
              <a:t>Access dashboard.</a:t>
            </a:r>
          </a:p>
          <a:p>
            <a:pPr algn="l">
              <a:lnSpc>
                <a:spcPts val="3359"/>
              </a:lnSpc>
              <a:spcBef>
                <a:spcPct val="0"/>
              </a:spcBef>
            </a:pPr>
            <a:r>
              <a:rPr lang="en-US" sz="2399">
                <a:solidFill>
                  <a:srgbClr val="FFFFFF"/>
                </a:solidFill>
                <a:latin typeface="Barlow Condensed"/>
                <a:ea typeface="Barlow Condensed"/>
                <a:cs typeface="Barlow Condensed"/>
                <a:sym typeface="Barlow Condensed"/>
              </a:rPr>
              <a:t>Select weather variable/prediction model.</a:t>
            </a:r>
          </a:p>
          <a:p>
            <a:pPr algn="l">
              <a:lnSpc>
                <a:spcPts val="3359"/>
              </a:lnSpc>
              <a:spcBef>
                <a:spcPct val="0"/>
              </a:spcBef>
            </a:pPr>
            <a:r>
              <a:rPr lang="en-US" sz="2399">
                <a:solidFill>
                  <a:srgbClr val="FFFFFF"/>
                </a:solidFill>
                <a:latin typeface="Barlow Condensed"/>
                <a:ea typeface="Barlow Condensed"/>
                <a:cs typeface="Barlow Condensed"/>
                <a:sym typeface="Barlow Condensed"/>
              </a:rPr>
              <a:t>View interactive visualizations.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Interpret predictions with</a:t>
            </a:r>
          </a:p>
          <a:p>
            <a:pPr algn="l">
              <a:lnSpc>
                <a:spcPts val="3359"/>
              </a:lnSpc>
              <a:spcBef>
                <a:spcPct val="0"/>
              </a:spcBef>
            </a:pPr>
            <a:r>
              <a:rPr lang="en-US" sz="2399">
                <a:solidFill>
                  <a:srgbClr val="FFFFFF"/>
                </a:solidFill>
                <a:latin typeface="Barlow Condensed"/>
                <a:ea typeface="Barlow Condensed"/>
                <a:cs typeface="Barlow Condensed"/>
                <a:sym typeface="Barlow Condensed"/>
              </a:rPr>
              <a:t> feature importance and accuracy metrics.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GitHub Repository: </a:t>
            </a:r>
            <a:r>
              <a:rPr lang="en-US" sz="2399" u="sng">
                <a:solidFill>
                  <a:srgbClr val="FFFFFF"/>
                </a:solidFill>
                <a:latin typeface="Barlow Condensed"/>
                <a:ea typeface="Barlow Condensed"/>
                <a:cs typeface="Barlow Condensed"/>
                <a:sym typeface="Barlow Condensed"/>
                <a:hlinkClick r:id="rId8" tooltip="https://github.com/Ahmed-Esso/WillItRain-Youthify?tab=readme-ov-file"/>
              </a:rPr>
              <a:t>https://github.com/Ahmed-Esso/WillItRain-Youthify?tab=readme-ov-file</a:t>
            </a:r>
          </a:p>
          <a:p>
            <a:pPr algn="l">
              <a:lnSpc>
                <a:spcPts val="3359"/>
              </a:lnSpc>
              <a:spcBef>
                <a:spcPct val="0"/>
              </a:spcBef>
            </a:pPr>
            <a:r>
              <a:rPr lang="en-US" sz="2399">
                <a:solidFill>
                  <a:srgbClr val="FFFFFF"/>
                </a:solidFill>
                <a:latin typeface="Barlow Condensed"/>
                <a:ea typeface="Barlow Condensed"/>
                <a:cs typeface="Barlow Condensed"/>
                <a:sym typeface="Barlow Condensed"/>
              </a:rPr>
              <a:t> Live Project: </a:t>
            </a:r>
            <a:r>
              <a:rPr lang="en-US" sz="2399" u="sng">
                <a:solidFill>
                  <a:srgbClr val="FFFFFF"/>
                </a:solidFill>
                <a:latin typeface="Barlow Condensed"/>
                <a:ea typeface="Barlow Condensed"/>
                <a:cs typeface="Barlow Condensed"/>
                <a:sym typeface="Barlow Condensed"/>
                <a:hlinkClick r:id="rId9" tooltip="https://willitrain-youthify.streamlit.app"/>
              </a:rPr>
              <a:t>https://willitrain-youthify.streamlit.app/</a:t>
            </a:r>
          </a:p>
          <a:p>
            <a:pPr algn="l">
              <a:lnSpc>
                <a:spcPts val="3359"/>
              </a:lnSpc>
              <a:spcBef>
                <a:spcPct val="0"/>
              </a:spcBef>
            </a:pPr>
          </a:p>
          <a:p>
            <a:pPr algn="l">
              <a:lnSpc>
                <a:spcPts val="3359"/>
              </a:lnSpc>
              <a:spcBef>
                <a:spcPct val="0"/>
              </a:spcBef>
            </a:pPr>
            <a:r>
              <a:rPr lang="en-US" sz="2399">
                <a:solidFill>
                  <a:srgbClr val="18A1A2"/>
                </a:solidFill>
                <a:latin typeface="Barlow Condensed"/>
                <a:ea typeface="Barlow Condensed"/>
                <a:cs typeface="Barlow Condensed"/>
                <a:sym typeface="Barlow Condensed"/>
              </a:rPr>
              <a:t>Mockups &amp; Screenshots: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Main dashboard mockup for Alexandria, Egypt.</a:t>
            </a:r>
          </a:p>
          <a:p>
            <a:pPr algn="l">
              <a:lnSpc>
                <a:spcPts val="3359"/>
              </a:lnSpc>
              <a:spcBef>
                <a:spcPct val="0"/>
              </a:spcBef>
            </a:pPr>
            <a:r>
              <a:rPr lang="en-US" sz="2399">
                <a:solidFill>
                  <a:srgbClr val="FFFFFF"/>
                </a:solidFill>
                <a:latin typeface="Barlow Condensed"/>
                <a:ea typeface="Barlow Condensed"/>
                <a:cs typeface="Barlow Condensed"/>
                <a:sym typeface="Barlow Condensed"/>
              </a:rPr>
              <a:t>Rain Prediction output screen with accuracy scores.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Storm Intensity view with R² score, RMSE, and graphs.</a:t>
            </a:r>
          </a:p>
          <a:p>
            <a:pPr algn="l">
              <a:lnSpc>
                <a:spcPts val="3359"/>
              </a:lnSpc>
              <a:spcBef>
                <a:spcPct val="0"/>
              </a:spcBef>
            </a:pPr>
            <a:r>
              <a:rPr lang="en-US" sz="2399">
                <a:solidFill>
                  <a:srgbClr val="18A1A2"/>
                </a:solidFill>
                <a:latin typeface="Barlow Condensed"/>
                <a:ea typeface="Barlow Condensed"/>
                <a:cs typeface="Barlow Condensed"/>
                <a:sym typeface="Barlow Condensed"/>
              </a:rPr>
              <a:t>Demo Images: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Jupyter Notebook prediction outputs.</a:t>
            </a:r>
          </a:p>
          <a:p>
            <a:pPr algn="l">
              <a:lnSpc>
                <a:spcPts val="3359"/>
              </a:lnSpc>
              <a:spcBef>
                <a:spcPct val="0"/>
              </a:spcBef>
            </a:pPr>
            <a:r>
              <a:rPr lang="en-US" sz="2399">
                <a:solidFill>
                  <a:srgbClr val="FFFFFF"/>
                </a:solidFill>
                <a:latin typeface="Barlow Condensed"/>
                <a:ea typeface="Barlow Condensed"/>
                <a:cs typeface="Barlow Condensed"/>
                <a:sym typeface="Barlow Condensed"/>
              </a:rPr>
              <a:t>Combined weather model interface mockup.</a:t>
            </a:r>
          </a:p>
          <a:p>
            <a:pPr algn="l">
              <a:lnSpc>
                <a:spcPts val="3359"/>
              </a:lnSpc>
              <a:spcBef>
                <a:spcPct val="0"/>
              </a:spcBef>
            </a:pPr>
          </a:p>
          <a:p>
            <a:pPr algn="l">
              <a:lnSpc>
                <a:spcPts val="3359"/>
              </a:lnSpc>
              <a:spcBef>
                <a:spcPct val="0"/>
              </a:spcBef>
            </a:pPr>
          </a:p>
        </p:txBody>
      </p:sp>
      <p:grpSp>
        <p:nvGrpSpPr>
          <p:cNvPr name="Group 24" id="24"/>
          <p:cNvGrpSpPr/>
          <p:nvPr/>
        </p:nvGrpSpPr>
        <p:grpSpPr>
          <a:xfrm rot="0">
            <a:off x="10066234" y="2836117"/>
            <a:ext cx="8329004" cy="7393485"/>
            <a:chOff x="0" y="0"/>
            <a:chExt cx="915646" cy="812800"/>
          </a:xfrm>
        </p:grpSpPr>
        <p:sp>
          <p:nvSpPr>
            <p:cNvPr name="Freeform 25" id="25"/>
            <p:cNvSpPr/>
            <p:nvPr/>
          </p:nvSpPr>
          <p:spPr>
            <a:xfrm flipH="false" flipV="false" rot="0">
              <a:off x="0" y="0"/>
              <a:ext cx="915646" cy="812800"/>
            </a:xfrm>
            <a:custGeom>
              <a:avLst/>
              <a:gdLst/>
              <a:ahLst/>
              <a:cxnLst/>
              <a:rect r="r" b="b" t="t" l="l"/>
              <a:pathLst>
                <a:path h="812800" w="915646">
                  <a:moveTo>
                    <a:pt x="68784" y="0"/>
                  </a:moveTo>
                  <a:lnTo>
                    <a:pt x="846862" y="0"/>
                  </a:lnTo>
                  <a:cubicBezTo>
                    <a:pt x="884850" y="0"/>
                    <a:pt x="915646" y="30796"/>
                    <a:pt x="915646" y="68784"/>
                  </a:cubicBezTo>
                  <a:lnTo>
                    <a:pt x="915646" y="744016"/>
                  </a:lnTo>
                  <a:cubicBezTo>
                    <a:pt x="915646" y="782004"/>
                    <a:pt x="884850" y="812800"/>
                    <a:pt x="846862" y="812800"/>
                  </a:cubicBezTo>
                  <a:lnTo>
                    <a:pt x="68784" y="812800"/>
                  </a:lnTo>
                  <a:cubicBezTo>
                    <a:pt x="30796" y="812800"/>
                    <a:pt x="0" y="782004"/>
                    <a:pt x="0" y="744016"/>
                  </a:cubicBezTo>
                  <a:lnTo>
                    <a:pt x="0" y="68784"/>
                  </a:lnTo>
                  <a:cubicBezTo>
                    <a:pt x="0" y="30796"/>
                    <a:pt x="30796" y="0"/>
                    <a:pt x="68784" y="0"/>
                  </a:cubicBezTo>
                  <a:close/>
                </a:path>
              </a:pathLst>
            </a:custGeom>
            <a:blipFill>
              <a:blip r:embed="rId10"/>
              <a:stretch>
                <a:fillRect l="-40349" t="0" r="-40349" b="0"/>
              </a:stretch>
            </a:blipFill>
          </p:spPr>
        </p:sp>
      </p:grpSp>
      <p:sp>
        <p:nvSpPr>
          <p:cNvPr name="TextBox 26" id="26"/>
          <p:cNvSpPr txBox="true"/>
          <p:nvPr/>
        </p:nvSpPr>
        <p:spPr>
          <a:xfrm rot="0">
            <a:off x="3297912" y="538903"/>
            <a:ext cx="13886594" cy="703720"/>
          </a:xfrm>
          <a:prstGeom prst="rect">
            <a:avLst/>
          </a:prstGeom>
        </p:spPr>
        <p:txBody>
          <a:bodyPr anchor="t" rtlCol="false" tIns="0" lIns="0" bIns="0" rIns="0">
            <a:spAutoFit/>
          </a:bodyPr>
          <a:lstStyle/>
          <a:p>
            <a:pPr algn="l">
              <a:lnSpc>
                <a:spcPts val="5502"/>
              </a:lnSpc>
            </a:pPr>
            <a:r>
              <a:rPr lang="en-US" b="true" sz="4703">
                <a:solidFill>
                  <a:srgbClr val="FFFFFF"/>
                </a:solidFill>
                <a:latin typeface="Barlow Condensed Bold"/>
                <a:ea typeface="Barlow Condensed Bold"/>
                <a:cs typeface="Barlow Condensed Bold"/>
                <a:sym typeface="Barlow Condensed Bold"/>
              </a:rPr>
              <a:t>USER EXPERIENCE (</a:t>
            </a:r>
            <a:r>
              <a:rPr lang="en-US" b="true" sz="4703">
                <a:solidFill>
                  <a:srgbClr val="8A56A3"/>
                </a:solidFill>
                <a:latin typeface="Barlow Condensed Bold"/>
                <a:ea typeface="Barlow Condensed Bold"/>
                <a:cs typeface="Barlow Condensed Bold"/>
                <a:sym typeface="Barlow Condensed Bold"/>
              </a:rPr>
              <a:t>SCREENSHOTS</a:t>
            </a:r>
            <a:r>
              <a:rPr lang="en-US" b="true" sz="4703">
                <a:solidFill>
                  <a:srgbClr val="FFFFFF"/>
                </a:solidFill>
                <a:latin typeface="Barlow Condensed Bold"/>
                <a:ea typeface="Barlow Condensed Bold"/>
                <a:cs typeface="Barlow Condensed Bold"/>
                <a:sym typeface="Barlow Condensed Bold"/>
              </a:rPr>
              <a:t>, </a:t>
            </a:r>
            <a:r>
              <a:rPr lang="en-US" b="true" sz="4703">
                <a:solidFill>
                  <a:srgbClr val="18A1A2"/>
                </a:solidFill>
                <a:latin typeface="Barlow Condensed Bold"/>
                <a:ea typeface="Barlow Condensed Bold"/>
                <a:cs typeface="Barlow Condensed Bold"/>
                <a:sym typeface="Barlow Condensed Bold"/>
              </a:rPr>
              <a:t>MOCKUPS</a:t>
            </a:r>
            <a:r>
              <a:rPr lang="en-US" b="true" sz="4703">
                <a:solidFill>
                  <a:srgbClr val="FFFFFF"/>
                </a:solidFill>
                <a:latin typeface="Barlow Condensed Bold"/>
                <a:ea typeface="Barlow Condensed Bold"/>
                <a:cs typeface="Barlow Condensed Bold"/>
                <a:sym typeface="Barlow Condensed Bold"/>
              </a:rPr>
              <a:t>, </a:t>
            </a:r>
            <a:r>
              <a:rPr lang="en-US" b="true" sz="4703">
                <a:solidFill>
                  <a:srgbClr val="3C616A"/>
                </a:solidFill>
                <a:latin typeface="Barlow Condensed Bold"/>
                <a:ea typeface="Barlow Condensed Bold"/>
                <a:cs typeface="Barlow Condensed Bold"/>
                <a:sym typeface="Barlow Condensed Bold"/>
              </a:rPr>
              <a:t>DEMO IMAGES</a:t>
            </a:r>
            <a:r>
              <a:rPr lang="en-US" b="true" sz="4703">
                <a:solidFill>
                  <a:srgbClr val="FFFFFF"/>
                </a:solidFill>
                <a:latin typeface="Barlow Condensed Bold"/>
                <a:ea typeface="Barlow Condensed Bold"/>
                <a:cs typeface="Barlow Condensed Bold"/>
                <a:sym typeface="Barlow Condensed Bold"/>
              </a:rPr>
              <a:t>)</a:t>
            </a:r>
          </a:p>
        </p:txBody>
      </p:sp>
      <p:sp>
        <p:nvSpPr>
          <p:cNvPr name="TextBox 27" id="27"/>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394864" y="4537864"/>
            <a:ext cx="11498271" cy="114982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937713" y="5045954"/>
            <a:ext cx="10482091" cy="5241046"/>
            <a:chOff x="0" y="0"/>
            <a:chExt cx="6350000" cy="3175000"/>
          </a:xfrm>
        </p:grpSpPr>
        <p:sp>
          <p:nvSpPr>
            <p:cNvPr name="Freeform 10" id="10"/>
            <p:cNvSpPr/>
            <p:nvPr/>
          </p:nvSpPr>
          <p:spPr>
            <a:xfrm flipH="false" flipV="false" rot="0">
              <a:off x="0" y="0"/>
              <a:ext cx="6350000" cy="3175000"/>
            </a:xfrm>
            <a:custGeom>
              <a:avLst/>
              <a:gdLst/>
              <a:ahLst/>
              <a:cxnLst/>
              <a:rect r="r" b="b" t="t" l="l"/>
              <a:pathLst>
                <a:path h="3175000" w="6350000">
                  <a:moveTo>
                    <a:pt x="6350000" y="3175000"/>
                  </a:moveTo>
                  <a:lnTo>
                    <a:pt x="0" y="3175000"/>
                  </a:lnTo>
                  <a:cubicBezTo>
                    <a:pt x="0" y="1421498"/>
                    <a:pt x="1421498" y="0"/>
                    <a:pt x="3175000" y="0"/>
                  </a:cubicBezTo>
                  <a:cubicBezTo>
                    <a:pt x="4928502" y="0"/>
                    <a:pt x="6350000" y="1421498"/>
                    <a:pt x="6350000" y="3175000"/>
                  </a:cubicBezTo>
                  <a:close/>
                </a:path>
              </a:pathLst>
            </a:custGeom>
            <a:blipFill>
              <a:blip r:embed="rId3"/>
              <a:stretch>
                <a:fillRect l="-4347" t="0" r="-4347" b="0"/>
              </a:stretch>
            </a:blipFill>
          </p:spPr>
        </p:sp>
      </p:grpSp>
      <p:grpSp>
        <p:nvGrpSpPr>
          <p:cNvPr name="Group 11" id="11"/>
          <p:cNvGrpSpPr/>
          <p:nvPr/>
        </p:nvGrpSpPr>
        <p:grpSpPr>
          <a:xfrm rot="0">
            <a:off x="13889746" y="4119361"/>
            <a:ext cx="3369554" cy="33695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081963" y="4311579"/>
            <a:ext cx="2985120" cy="298512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7005" t="0" r="-50772" b="0"/>
              </a:stretch>
            </a:blipFill>
          </p:spPr>
        </p:sp>
      </p:grpSp>
      <p:grpSp>
        <p:nvGrpSpPr>
          <p:cNvPr name="Group 16" id="16"/>
          <p:cNvGrpSpPr/>
          <p:nvPr/>
        </p:nvGrpSpPr>
        <p:grpSpPr>
          <a:xfrm rot="0">
            <a:off x="1028700" y="4119361"/>
            <a:ext cx="3369554" cy="336955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4902"/>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20917" y="4311579"/>
            <a:ext cx="2985120" cy="29851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6153" t="0" r="-46153" b="0"/>
              </a:stretch>
            </a:blipFill>
          </p:spPr>
        </p:sp>
      </p:grpSp>
      <p:sp>
        <p:nvSpPr>
          <p:cNvPr name="TextBox 21" id="21"/>
          <p:cNvSpPr txBox="true"/>
          <p:nvPr/>
        </p:nvSpPr>
        <p:spPr>
          <a:xfrm rot="0">
            <a:off x="3868195" y="2023109"/>
            <a:ext cx="10551609" cy="2707640"/>
          </a:xfrm>
          <a:prstGeom prst="rect">
            <a:avLst/>
          </a:prstGeom>
        </p:spPr>
        <p:txBody>
          <a:bodyPr anchor="t" rtlCol="false" tIns="0" lIns="0" bIns="0" rIns="0">
            <a:spAutoFit/>
          </a:bodyPr>
          <a:lstStyle/>
          <a:p>
            <a:pPr algn="ctr">
              <a:lnSpc>
                <a:spcPts val="3219"/>
              </a:lnSpc>
            </a:pPr>
            <a:r>
              <a:rPr lang="en-US" sz="2299">
                <a:solidFill>
                  <a:srgbClr val="FFFFFF"/>
                </a:solidFill>
                <a:latin typeface="Barlow Condensed"/>
                <a:ea typeface="Barlow Condensed"/>
                <a:cs typeface="Barlow Condensed"/>
                <a:sym typeface="Barlow Condensed"/>
              </a:rPr>
              <a:t>This project has the potential to transform how people understand and prepare for weather events, making forecasts smarter and more accessible. Next steps involve enriching the model with additional NASA datasets, using cutting-edge machine learning to boost accuracy, scaling the platform to cover global regions, and creating a mobile-friendly version so anyone, anywhere, can get real-time climate insights at their fingertips.</a:t>
            </a:r>
          </a:p>
          <a:p>
            <a:pPr algn="ctr">
              <a:lnSpc>
                <a:spcPts val="2799"/>
              </a:lnSpc>
            </a:pPr>
          </a:p>
          <a:p>
            <a:pPr algn="ctr">
              <a:lnSpc>
                <a:spcPts val="2799"/>
              </a:lnSpc>
              <a:spcBef>
                <a:spcPct val="0"/>
              </a:spcBef>
            </a:pPr>
          </a:p>
        </p:txBody>
      </p:sp>
      <p:sp>
        <p:nvSpPr>
          <p:cNvPr name="Freeform 22" id="22"/>
          <p:cNvSpPr/>
          <p:nvPr/>
        </p:nvSpPr>
        <p:spPr>
          <a:xfrm flipH="false" flipV="false" rot="0">
            <a:off x="5298111" y="1028700"/>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6"/>
            <a:stretch>
              <a:fillRect l="0" t="0" r="0" b="0"/>
            </a:stretch>
          </a:blipFill>
        </p:spPr>
      </p:sp>
      <p:sp>
        <p:nvSpPr>
          <p:cNvPr name="Freeform 23" id="23"/>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7"/>
            <a:stretch>
              <a:fillRect l="0" t="0" r="0" b="0"/>
            </a:stretch>
          </a:blipFill>
        </p:spPr>
      </p:sp>
      <p:sp>
        <p:nvSpPr>
          <p:cNvPr name="TextBox 24" id="24"/>
          <p:cNvSpPr txBox="true"/>
          <p:nvPr/>
        </p:nvSpPr>
        <p:spPr>
          <a:xfrm rot="0">
            <a:off x="3338136" y="1002030"/>
            <a:ext cx="11611727" cy="967740"/>
          </a:xfrm>
          <a:prstGeom prst="rect">
            <a:avLst/>
          </a:prstGeom>
        </p:spPr>
        <p:txBody>
          <a:bodyPr anchor="t" rtlCol="false" tIns="0" lIns="0" bIns="0" rIns="0">
            <a:spAutoFit/>
          </a:bodyPr>
          <a:lstStyle/>
          <a:p>
            <a:pPr algn="ctr">
              <a:lnSpc>
                <a:spcPts val="7605"/>
              </a:lnSpc>
            </a:pPr>
            <a:r>
              <a:rPr lang="en-US" b="true" sz="6500">
                <a:solidFill>
                  <a:srgbClr val="FFFFFF"/>
                </a:solidFill>
                <a:latin typeface="Barlow Condensed Bold"/>
                <a:ea typeface="Barlow Condensed Bold"/>
                <a:cs typeface="Barlow Condensed Bold"/>
                <a:sym typeface="Barlow Condensed Bold"/>
              </a:rPr>
              <a:t>FUTURE IMPACT &amp; NEXT STEPS</a:t>
            </a:r>
          </a:p>
        </p:txBody>
      </p:sp>
      <p:sp>
        <p:nvSpPr>
          <p:cNvPr name="TextBox 25" id="25"/>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207756" y="993890"/>
            <a:ext cx="11872487" cy="3425676"/>
          </a:xfrm>
          <a:prstGeom prst="rect">
            <a:avLst/>
          </a:prstGeom>
        </p:spPr>
        <p:txBody>
          <a:bodyPr anchor="t" rtlCol="false" tIns="0" lIns="0" bIns="0" rIns="0">
            <a:spAutoFit/>
          </a:bodyPr>
          <a:lstStyle/>
          <a:p>
            <a:pPr algn="ctr">
              <a:lnSpc>
                <a:spcPts val="28000"/>
              </a:lnSpc>
              <a:spcBef>
                <a:spcPct val="0"/>
              </a:spcBef>
            </a:pPr>
            <a:r>
              <a:rPr lang="en-US" b="true" sz="20000">
                <a:solidFill>
                  <a:srgbClr val="FFFFFF"/>
                </a:solidFill>
                <a:latin typeface="Barlow Condensed Bold"/>
                <a:ea typeface="Barlow Condensed Bold"/>
                <a:cs typeface="Barlow Condensed Bold"/>
                <a:sym typeface="Barlow Condensed Bold"/>
              </a:rPr>
              <a:t>THANK YOU</a:t>
            </a:r>
          </a:p>
        </p:txBody>
      </p:sp>
      <p:sp>
        <p:nvSpPr>
          <p:cNvPr name="Freeform 4" id="4"/>
          <p:cNvSpPr/>
          <p:nvPr/>
        </p:nvSpPr>
        <p:spPr>
          <a:xfrm flipH="false" flipV="false" rot="0">
            <a:off x="2529197" y="3350857"/>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4222611" y="6318111"/>
            <a:ext cx="9842777" cy="9842777"/>
          </a:xfrm>
          <a:custGeom>
            <a:avLst/>
            <a:gdLst/>
            <a:ahLst/>
            <a:cxnLst/>
            <a:rect r="r" b="b" t="t" l="l"/>
            <a:pathLst>
              <a:path h="9842777" w="9842777">
                <a:moveTo>
                  <a:pt x="0" y="0"/>
                </a:moveTo>
                <a:lnTo>
                  <a:pt x="9842778" y="0"/>
                </a:lnTo>
                <a:lnTo>
                  <a:pt x="9842778" y="9842778"/>
                </a:lnTo>
                <a:lnTo>
                  <a:pt x="0" y="9842778"/>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84121" y="751381"/>
            <a:ext cx="1550287"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Youthify</a:t>
            </a:r>
          </a:p>
        </p:txBody>
      </p:sp>
      <p:sp>
        <p:nvSpPr>
          <p:cNvPr name="Freeform 10" id="10"/>
          <p:cNvSpPr/>
          <p:nvPr/>
        </p:nvSpPr>
        <p:spPr>
          <a:xfrm flipH="false" flipV="false" rot="0">
            <a:off x="203372" y="295626"/>
            <a:ext cx="1180749" cy="1180749"/>
          </a:xfrm>
          <a:custGeom>
            <a:avLst/>
            <a:gdLst/>
            <a:ahLst/>
            <a:cxnLst/>
            <a:rect r="r" b="b" t="t" l="l"/>
            <a:pathLst>
              <a:path h="1180749" w="1180749">
                <a:moveTo>
                  <a:pt x="0" y="0"/>
                </a:moveTo>
                <a:lnTo>
                  <a:pt x="1180749" y="0"/>
                </a:lnTo>
                <a:lnTo>
                  <a:pt x="1180749" y="1180749"/>
                </a:lnTo>
                <a:lnTo>
                  <a:pt x="0" y="1180749"/>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DAG0zbPieRc</dc:identifier>
  <dcterms:modified xsi:type="dcterms:W3CDTF">2011-08-01T06:04:30Z</dcterms:modified>
  <cp:revision>1</cp:revision>
  <dc:title>Black White Modern Outer Space Presentation</dc:title>
</cp:coreProperties>
</file>